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  <p:sldId id="259" r:id="rId6"/>
    <p:sldId id="260" r:id="rId7"/>
    <p:sldId id="261" r:id="rId8"/>
    <p:sldId id="263" r:id="rId9"/>
    <p:sldId id="264" r:id="rId10"/>
    <p:sldId id="262" r:id="rId11"/>
    <p:sldId id="266" r:id="rId12"/>
    <p:sldId id="265" r:id="rId13"/>
    <p:sldId id="267" r:id="rId14"/>
    <p:sldId id="256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肖凌骁" initials="" lastIdx="1" clrIdx="0"/>
  <p:cmAuthor id="7" name="Administrator" initials="A" lastIdx="3" clrIdx="6"/>
  <p:cmAuthor id="1" name="周乐菲" initials="周乐菲" lastIdx="1" clrIdx="0"/>
  <p:cmAuthor id="8" name="陈振光" initials="陈振光" lastIdx="1" clrIdx="7"/>
  <p:cmAuthor id="2" name="作者" initials="A" lastIdx="0" clrIdx="1"/>
  <p:cmAuthor id="9" name="admin" initials="a" lastIdx="7" clrIdx="8"/>
  <p:cmAuthor id="3" name="yuzhiqun" initials="y" lastIdx="1" clrIdx="2"/>
  <p:cmAuthor id="4" name="刘洪江" initials="l" lastIdx="1" clrIdx="3"/>
  <p:cmAuthor id="6" name="周海若" initials="ZHOU" lastIdx="2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1463" cy="37258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CBB98-BFB8-496C-8C5E-394E8EB77F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5C117-C0D3-478F-A650-DDB9633867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66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3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0" Type="http://schemas.openxmlformats.org/officeDocument/2006/relationships/notesSlide" Target="../notesSlides/notesSlide2.xml"/><Relationship Id="rId2" Type="http://schemas.openxmlformats.org/officeDocument/2006/relationships/tags" Target="../tags/tag5.xml"/><Relationship Id="rId19" Type="http://schemas.openxmlformats.org/officeDocument/2006/relationships/slideLayout" Target="../slideLayouts/slideLayout2.xml"/><Relationship Id="rId18" Type="http://schemas.openxmlformats.org/officeDocument/2006/relationships/tags" Target="../tags/tag21.xml"/><Relationship Id="rId17" Type="http://schemas.openxmlformats.org/officeDocument/2006/relationships/tags" Target="../tags/tag20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tags" Target="../tags/tag16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32"/>
          <p:cNvSpPr txBox="1"/>
          <p:nvPr>
            <p:custDataLst>
              <p:tags r:id="rId1"/>
            </p:custDataLst>
          </p:nvPr>
        </p:nvSpPr>
        <p:spPr>
          <a:xfrm>
            <a:off x="1396365" y="2054665"/>
            <a:ext cx="9537700" cy="19380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n-US" altLang="zh-CN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********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</a:t>
            </a:r>
            <a:endParaRPr lang="zh-CN" altLang="en-US" sz="6000" b="1" dirty="0" smtClean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ctr">
              <a:lnSpc>
                <a:spcPct val="100000"/>
              </a:lnSpc>
              <a:defRPr/>
            </a:pP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市场调研（</a:t>
            </a:r>
            <a:r>
              <a:rPr lang="en-US" altLang="zh-CN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r>
              <a:rPr lang="zh-CN" altLang="en-US" sz="60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内）</a:t>
            </a:r>
            <a:endParaRPr lang="en-US" altLang="zh-CN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文本占位符 4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311400" y="4553585"/>
            <a:ext cx="7941945" cy="438785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700"/>
              </a:lnSpc>
            </a:pPr>
            <a:r>
              <a:rPr lang="en-US" sz="2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*********</a:t>
            </a:r>
            <a:r>
              <a:rPr lang="zh-CN" altLang="en-US" sz="2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公司</a:t>
            </a:r>
            <a:endParaRPr lang="zh-CN" altLang="en-US" sz="2200" b="1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628396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本项目方案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内容（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13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内，结合系统演示）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7275195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现场答疑（</a:t>
            </a:r>
            <a:r>
              <a:rPr lang="en-US" altLang="zh-CN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10</a:t>
            </a: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分钟</a:t>
            </a: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内）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四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extBox 32"/>
          <p:cNvSpPr txBox="1"/>
          <p:nvPr/>
        </p:nvSpPr>
        <p:spPr>
          <a:xfrm>
            <a:off x="0" y="2429510"/>
            <a:ext cx="12191365" cy="16148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6600" b="1" dirty="0">
                <a:solidFill>
                  <a:srgbClr val="8E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谢  谢</a:t>
            </a:r>
            <a:endParaRPr lang="zh-CN" altLang="en-US" sz="6600" b="1" dirty="0">
              <a:solidFill>
                <a:srgbClr val="8E0000"/>
              </a:solidFill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线连接符 8"/>
          <p:cNvCxnSpPr/>
          <p:nvPr>
            <p:custDataLst>
              <p:tags r:id="rId1"/>
            </p:custDataLst>
          </p:nvPr>
        </p:nvCxnSpPr>
        <p:spPr>
          <a:xfrm>
            <a:off x="1013297" y="1277317"/>
            <a:ext cx="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1260203" y="2235368"/>
            <a:ext cx="3487420" cy="2493901"/>
            <a:chOff x="1683283" y="2246630"/>
            <a:chExt cx="3487420" cy="2493901"/>
          </a:xfrm>
        </p:grpSpPr>
        <p:grpSp>
          <p:nvGrpSpPr>
            <p:cNvPr id="6" name="组合 5"/>
            <p:cNvGrpSpPr/>
            <p:nvPr/>
          </p:nvGrpSpPr>
          <p:grpSpPr>
            <a:xfrm>
              <a:off x="2208530" y="2246630"/>
              <a:ext cx="2459004" cy="2493901"/>
              <a:chOff x="304800" y="673100"/>
              <a:chExt cx="4000500" cy="4000500"/>
            </a:xfrm>
            <a:effectLst>
              <a:outerShdw blurRad="444500" dist="254000" dir="6840000" algn="tr" rotWithShape="0">
                <a:prstClr val="black">
                  <a:alpha val="45000"/>
                </a:prstClr>
              </a:outerShdw>
            </a:effectLst>
          </p:grpSpPr>
          <p:sp>
            <p:nvSpPr>
              <p:cNvPr id="8" name="同心圆 35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dirty="0">
                  <a:solidFill>
                    <a:srgbClr val="C00000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92113" y="760413"/>
                <a:ext cx="3825873" cy="3825873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dirty="0">
                  <a:solidFill>
                    <a:srgbClr val="C00000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677459" y="1046749"/>
                <a:ext cx="3253201" cy="3253201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241300" dist="101600" dir="1824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9" name="文本框 20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683283" y="3003385"/>
              <a:ext cx="348742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5400" b="1" dirty="0">
                  <a:latin typeface="微软雅黑" panose="020B0503020204020204" charset="-122"/>
                  <a:ea typeface="微软雅黑" panose="020B0503020204020204" charset="-122"/>
                </a:rPr>
                <a:t>目录</a:t>
              </a:r>
              <a:endParaRPr lang="zh-CN" altLang="en-US" sz="5400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4" name="组合 3"/>
          <p:cNvGrpSpPr/>
          <p:nvPr>
            <p:custDataLst>
              <p:tags r:id="rId3"/>
            </p:custDataLst>
          </p:nvPr>
        </p:nvGrpSpPr>
        <p:grpSpPr>
          <a:xfrm>
            <a:off x="5344307" y="493631"/>
            <a:ext cx="1350010" cy="963295"/>
            <a:chOff x="4846320" y="761750"/>
            <a:chExt cx="1350010" cy="963295"/>
          </a:xfrm>
        </p:grpSpPr>
        <p:sp>
          <p:nvSpPr>
            <p:cNvPr id="7" name="矩形 6"/>
            <p:cNvSpPr/>
            <p:nvPr>
              <p:custDataLst>
                <p:tags r:id="rId4"/>
              </p:custDataLst>
            </p:nvPr>
          </p:nvSpPr>
          <p:spPr>
            <a:xfrm>
              <a:off x="5886450" y="761750"/>
              <a:ext cx="309880" cy="96329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 sz="3800" b="1" dirty="0" smtClean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0" name="流程图: 离页连接符 9"/>
            <p:cNvSpPr/>
            <p:nvPr>
              <p:custDataLst>
                <p:tags r:id="rId5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1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13" name="组合 12"/>
          <p:cNvGrpSpPr/>
          <p:nvPr>
            <p:custDataLst>
              <p:tags r:id="rId6"/>
            </p:custDataLst>
          </p:nvPr>
        </p:nvGrpSpPr>
        <p:grpSpPr>
          <a:xfrm>
            <a:off x="5344307" y="1882261"/>
            <a:ext cx="5566410" cy="963295"/>
            <a:chOff x="4846320" y="761750"/>
            <a:chExt cx="5566410" cy="963295"/>
          </a:xfrm>
        </p:grpSpPr>
        <p:sp>
          <p:nvSpPr>
            <p:cNvPr id="14" name="矩形 13"/>
            <p:cNvSpPr/>
            <p:nvPr>
              <p:custDataLst>
                <p:tags r:id="rId7"/>
              </p:custDataLst>
            </p:nvPr>
          </p:nvSpPr>
          <p:spPr>
            <a:xfrm>
              <a:off x="5886450" y="761750"/>
              <a:ext cx="4526280" cy="96329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algn="l">
                <a:lnSpc>
                  <a:spcPts val="6800"/>
                </a:lnSpc>
              </a:pPr>
              <a:r>
                <a:rPr lang="zh-CN" altLang="en-US" sz="3800" b="1" dirty="0" smtClean="0">
                  <a:effectLst/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公司简介、投入</a:t>
              </a:r>
              <a:r>
                <a:rPr lang="zh-CN" altLang="en-US" sz="3800" b="1" dirty="0" smtClean="0">
                  <a:effectLst/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人员</a:t>
              </a:r>
              <a:endPara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  <p:sp>
          <p:nvSpPr>
            <p:cNvPr id="15" name="流程图: 离页连接符 14"/>
            <p:cNvSpPr/>
            <p:nvPr>
              <p:custDataLst>
                <p:tags r:id="rId8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1" name="组合 20"/>
          <p:cNvGrpSpPr/>
          <p:nvPr>
            <p:custDataLst>
              <p:tags r:id="rId9"/>
            </p:custDataLst>
          </p:nvPr>
        </p:nvGrpSpPr>
        <p:grpSpPr>
          <a:xfrm>
            <a:off x="5344307" y="3270891"/>
            <a:ext cx="1224861" cy="862287"/>
            <a:chOff x="4846320" y="761750"/>
            <a:chExt cx="1224861" cy="862287"/>
          </a:xfrm>
        </p:grpSpPr>
        <p:sp>
          <p:nvSpPr>
            <p:cNvPr id="22" name="矩形 21"/>
            <p:cNvSpPr/>
            <p:nvPr>
              <p:custDataLst>
                <p:tags r:id="rId10"/>
              </p:custDataLst>
            </p:nvPr>
          </p:nvSpPr>
          <p:spPr>
            <a:xfrm>
              <a:off x="5886450" y="761750"/>
              <a:ext cx="184731" cy="8622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altLang="zh-CN" sz="38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流程图: 离页连接符 22"/>
            <p:cNvSpPr/>
            <p:nvPr>
              <p:custDataLst>
                <p:tags r:id="rId11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3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7" name="矩形 16"/>
          <p:cNvSpPr/>
          <p:nvPr>
            <p:custDataLst>
              <p:tags r:id="rId12"/>
            </p:custDataLst>
          </p:nvPr>
        </p:nvSpPr>
        <p:spPr>
          <a:xfrm>
            <a:off x="6384436" y="3464833"/>
            <a:ext cx="5008880" cy="675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本项目方案内容</a:t>
            </a:r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及亮点</a:t>
            </a:r>
            <a:endParaRPr lang="zh-CN" altLang="en-US" sz="38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13"/>
            </p:custDataLst>
          </p:nvPr>
        </p:nvSpPr>
        <p:spPr>
          <a:xfrm>
            <a:off x="6493510" y="657860"/>
            <a:ext cx="460121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项目响应</a:t>
            </a:r>
            <a:r>
              <a:rPr lang="zh-CN" altLang="en-US" sz="38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情况</a:t>
            </a:r>
            <a:endParaRPr lang="zh-CN" altLang="en-US" sz="38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5347482" y="4588516"/>
            <a:ext cx="1224861" cy="862287"/>
            <a:chOff x="4846320" y="761750"/>
            <a:chExt cx="1224861" cy="862287"/>
          </a:xfrm>
        </p:grpSpPr>
        <p:sp>
          <p:nvSpPr>
            <p:cNvPr id="20" name="矩形 19"/>
            <p:cNvSpPr/>
            <p:nvPr>
              <p:custDataLst>
                <p:tags r:id="rId15"/>
              </p:custDataLst>
            </p:nvPr>
          </p:nvSpPr>
          <p:spPr>
            <a:xfrm>
              <a:off x="5886450" y="761750"/>
              <a:ext cx="184731" cy="8622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indent="0" algn="l" fontAlgn="auto">
                <a:lnSpc>
                  <a:spcPts val="68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altLang="zh-CN" sz="3800" b="1" dirty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4" name="流程图: 离页连接符 23"/>
            <p:cNvSpPr/>
            <p:nvPr>
              <p:custDataLst>
                <p:tags r:id="rId16"/>
              </p:custDataLst>
            </p:nvPr>
          </p:nvSpPr>
          <p:spPr>
            <a:xfrm>
              <a:off x="4846320" y="1059815"/>
              <a:ext cx="584200" cy="544195"/>
            </a:xfrm>
            <a:prstGeom prst="flowChartOffpageConnector">
              <a:avLst/>
            </a:prstGeom>
            <a:solidFill>
              <a:srgbClr val="953B4C"/>
            </a:solidFill>
            <a:ln>
              <a:noFill/>
            </a:ln>
          </p:spPr>
          <p:txBody>
  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1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4</a:t>
              </a:r>
              <a:endParaRPr lang="en-US" altLang="zh-CN" sz="21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5" name="矩形 24"/>
          <p:cNvSpPr/>
          <p:nvPr>
            <p:custDataLst>
              <p:tags r:id="rId17"/>
            </p:custDataLst>
          </p:nvPr>
        </p:nvSpPr>
        <p:spPr>
          <a:xfrm>
            <a:off x="6387611" y="4782458"/>
            <a:ext cx="2113280" cy="675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现场</a:t>
            </a:r>
            <a:r>
              <a:rPr lang="zh-CN" altLang="en-US" sz="3800" b="1" dirty="0" smtClean="0">
                <a:latin typeface="微软雅黑" panose="020B0503020204020204" charset="-122"/>
                <a:ea typeface="微软雅黑" panose="020B0503020204020204" charset="-122"/>
              </a:rPr>
              <a:t>答疑</a:t>
            </a:r>
            <a:endParaRPr lang="zh-CN" altLang="en-US" sz="3800" b="1" dirty="0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6624320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项目响应情况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一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5742305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项目响应情况（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grpSp>
        <p:nvGrpSpPr>
          <p:cNvPr id="6150" name="Group 4"/>
          <p:cNvGrpSpPr>
            <a:grpSpLocks noChangeAspect="1"/>
          </p:cNvGrpSpPr>
          <p:nvPr/>
        </p:nvGrpSpPr>
        <p:grpSpPr>
          <a:xfrm>
            <a:off x="792163" y="2374900"/>
            <a:ext cx="2520950" cy="2520950"/>
            <a:chOff x="3046" y="1366"/>
            <a:chExt cx="1588" cy="1588"/>
          </a:xfrm>
        </p:grpSpPr>
        <p:sp>
          <p:nvSpPr>
            <p:cNvPr id="6151" name="AutoShape 3"/>
            <p:cNvSpPr>
              <a:spLocks noChangeAspect="1" noTextEdit="1"/>
            </p:cNvSpPr>
            <p:nvPr/>
          </p:nvSpPr>
          <p:spPr>
            <a:xfrm>
              <a:off x="3046" y="1366"/>
              <a:ext cx="1588" cy="158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2" name="Freeform 5"/>
            <p:cNvSpPr/>
            <p:nvPr/>
          </p:nvSpPr>
          <p:spPr>
            <a:xfrm>
              <a:off x="3108" y="2396"/>
              <a:ext cx="980" cy="560"/>
            </a:xfrm>
            <a:custGeom>
              <a:avLst/>
              <a:gdLst>
                <a:gd name="txL" fmla="*/ 0 w 980"/>
                <a:gd name="txT" fmla="*/ 0 h 560"/>
                <a:gd name="txR" fmla="*/ 980 w 980"/>
                <a:gd name="txB" fmla="*/ 560 h 560"/>
              </a:gdLst>
              <a:ahLst/>
              <a:cxnLst>
                <a:cxn ang="0">
                  <a:pos x="0" y="105"/>
                </a:cxn>
                <a:cxn ang="0">
                  <a:pos x="980" y="560"/>
                </a:cxn>
                <a:cxn ang="0">
                  <a:pos x="980" y="451"/>
                </a:cxn>
                <a:cxn ang="0">
                  <a:pos x="0" y="0"/>
                </a:cxn>
                <a:cxn ang="0">
                  <a:pos x="0" y="105"/>
                </a:cxn>
              </a:cxnLst>
              <a:rect l="txL" t="txT" r="txR" b="txB"/>
              <a:pathLst>
                <a:path w="980" h="560">
                  <a:moveTo>
                    <a:pt x="0" y="105"/>
                  </a:moveTo>
                  <a:lnTo>
                    <a:pt x="980" y="560"/>
                  </a:lnTo>
                  <a:lnTo>
                    <a:pt x="980" y="451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B5B5B6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3" name="Freeform 6"/>
            <p:cNvSpPr/>
            <p:nvPr/>
          </p:nvSpPr>
          <p:spPr>
            <a:xfrm>
              <a:off x="4114" y="2365"/>
              <a:ext cx="520" cy="568"/>
            </a:xfrm>
            <a:custGeom>
              <a:avLst/>
              <a:gdLst>
                <a:gd name="txL" fmla="*/ 0 w 520"/>
                <a:gd name="txT" fmla="*/ 0 h 568"/>
                <a:gd name="txR" fmla="*/ 520 w 520"/>
                <a:gd name="txB" fmla="*/ 568 h 568"/>
              </a:gdLst>
              <a:ahLst/>
              <a:cxnLst>
                <a:cxn ang="0">
                  <a:pos x="0" y="568"/>
                </a:cxn>
                <a:cxn ang="0">
                  <a:pos x="520" y="50"/>
                </a:cxn>
                <a:cxn ang="0">
                  <a:pos x="520" y="0"/>
                </a:cxn>
                <a:cxn ang="0">
                  <a:pos x="0" y="518"/>
                </a:cxn>
                <a:cxn ang="0">
                  <a:pos x="0" y="568"/>
                </a:cxn>
              </a:cxnLst>
              <a:rect l="txL" t="txT" r="txR" b="txB"/>
              <a:pathLst>
                <a:path w="520" h="568">
                  <a:moveTo>
                    <a:pt x="0" y="568"/>
                  </a:moveTo>
                  <a:lnTo>
                    <a:pt x="520" y="50"/>
                  </a:lnTo>
                  <a:lnTo>
                    <a:pt x="520" y="0"/>
                  </a:lnTo>
                  <a:lnTo>
                    <a:pt x="0" y="518"/>
                  </a:lnTo>
                  <a:lnTo>
                    <a:pt x="0" y="568"/>
                  </a:lnTo>
                  <a:close/>
                </a:path>
              </a:pathLst>
            </a:custGeom>
            <a:solidFill>
              <a:srgbClr val="B5B5B6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4" name="Freeform 7"/>
            <p:cNvSpPr/>
            <p:nvPr/>
          </p:nvSpPr>
          <p:spPr>
            <a:xfrm>
              <a:off x="3046" y="2152"/>
              <a:ext cx="973" cy="555"/>
            </a:xfrm>
            <a:custGeom>
              <a:avLst/>
              <a:gdLst>
                <a:gd name="txL" fmla="*/ 0 w 973"/>
                <a:gd name="txT" fmla="*/ 0 h 555"/>
                <a:gd name="txR" fmla="*/ 973 w 973"/>
                <a:gd name="txB" fmla="*/ 555 h 555"/>
              </a:gdLst>
              <a:ahLst/>
              <a:cxnLst>
                <a:cxn ang="0">
                  <a:pos x="0" y="0"/>
                </a:cxn>
                <a:cxn ang="0">
                  <a:pos x="0" y="104"/>
                </a:cxn>
                <a:cxn ang="0">
                  <a:pos x="973" y="555"/>
                </a:cxn>
                <a:cxn ang="0">
                  <a:pos x="973" y="448"/>
                </a:cxn>
                <a:cxn ang="0">
                  <a:pos x="0" y="0"/>
                </a:cxn>
              </a:cxnLst>
              <a:rect l="txL" t="txT" r="txR" b="txB"/>
              <a:pathLst>
                <a:path w="973" h="555">
                  <a:moveTo>
                    <a:pt x="0" y="0"/>
                  </a:moveTo>
                  <a:lnTo>
                    <a:pt x="0" y="104"/>
                  </a:lnTo>
                  <a:lnTo>
                    <a:pt x="973" y="555"/>
                  </a:lnTo>
                  <a:lnTo>
                    <a:pt x="973" y="4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5" name="Freeform 8"/>
            <p:cNvSpPr/>
            <p:nvPr/>
          </p:nvSpPr>
          <p:spPr>
            <a:xfrm>
              <a:off x="3046" y="1838"/>
              <a:ext cx="1590" cy="743"/>
            </a:xfrm>
            <a:custGeom>
              <a:avLst/>
              <a:gdLst>
                <a:gd name="txL" fmla="*/ 0 w 1590"/>
                <a:gd name="txT" fmla="*/ 0 h 743"/>
                <a:gd name="txR" fmla="*/ 1590 w 1590"/>
                <a:gd name="txB" fmla="*/ 743 h 743"/>
              </a:gdLst>
              <a:ahLst/>
              <a:cxnLst>
                <a:cxn ang="0">
                  <a:pos x="995" y="743"/>
                </a:cxn>
                <a:cxn ang="0">
                  <a:pos x="1522" y="228"/>
                </a:cxn>
                <a:cxn ang="0">
                  <a:pos x="1443" y="195"/>
                </a:cxn>
                <a:cxn ang="0">
                  <a:pos x="1590" y="48"/>
                </a:cxn>
                <a:cxn ang="0">
                  <a:pos x="1590" y="0"/>
                </a:cxn>
                <a:cxn ang="0">
                  <a:pos x="1068" y="520"/>
                </a:cxn>
                <a:cxn ang="0">
                  <a:pos x="1068" y="558"/>
                </a:cxn>
                <a:cxn ang="0">
                  <a:pos x="1044" y="580"/>
                </a:cxn>
                <a:cxn ang="0">
                  <a:pos x="1044" y="482"/>
                </a:cxn>
                <a:cxn ang="0">
                  <a:pos x="64" y="31"/>
                </a:cxn>
                <a:cxn ang="0">
                  <a:pos x="64" y="136"/>
                </a:cxn>
                <a:cxn ang="0">
                  <a:pos x="130" y="169"/>
                </a:cxn>
                <a:cxn ang="0">
                  <a:pos x="0" y="288"/>
                </a:cxn>
                <a:cxn ang="0">
                  <a:pos x="995" y="743"/>
                </a:cxn>
              </a:cxnLst>
              <a:rect l="txL" t="txT" r="txR" b="txB"/>
              <a:pathLst>
                <a:path w="1590" h="743">
                  <a:moveTo>
                    <a:pt x="995" y="743"/>
                  </a:moveTo>
                  <a:lnTo>
                    <a:pt x="1522" y="228"/>
                  </a:lnTo>
                  <a:lnTo>
                    <a:pt x="1443" y="195"/>
                  </a:lnTo>
                  <a:lnTo>
                    <a:pt x="1590" y="48"/>
                  </a:lnTo>
                  <a:lnTo>
                    <a:pt x="1590" y="0"/>
                  </a:lnTo>
                  <a:lnTo>
                    <a:pt x="1068" y="520"/>
                  </a:lnTo>
                  <a:lnTo>
                    <a:pt x="1068" y="558"/>
                  </a:lnTo>
                  <a:lnTo>
                    <a:pt x="1044" y="580"/>
                  </a:lnTo>
                  <a:lnTo>
                    <a:pt x="1044" y="482"/>
                  </a:lnTo>
                  <a:lnTo>
                    <a:pt x="64" y="31"/>
                  </a:lnTo>
                  <a:lnTo>
                    <a:pt x="64" y="136"/>
                  </a:lnTo>
                  <a:lnTo>
                    <a:pt x="130" y="169"/>
                  </a:lnTo>
                  <a:lnTo>
                    <a:pt x="0" y="288"/>
                  </a:lnTo>
                  <a:lnTo>
                    <a:pt x="995" y="743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6" name="Freeform 9"/>
            <p:cNvSpPr>
              <a:spLocks noEditPoints="1"/>
            </p:cNvSpPr>
            <p:nvPr/>
          </p:nvSpPr>
          <p:spPr>
            <a:xfrm>
              <a:off x="3110" y="1368"/>
              <a:ext cx="1524" cy="928"/>
            </a:xfrm>
            <a:custGeom>
              <a:avLst/>
              <a:gdLst>
                <a:gd name="txL" fmla="*/ 0 w 1524"/>
                <a:gd name="txT" fmla="*/ 0 h 928"/>
                <a:gd name="txR" fmla="*/ 1524 w 1524"/>
                <a:gd name="txB" fmla="*/ 928 h 928"/>
              </a:gdLst>
              <a:ahLst/>
              <a:cxnLst>
                <a:cxn ang="0">
                  <a:pos x="1524" y="416"/>
                </a:cxn>
                <a:cxn ang="0">
                  <a:pos x="529" y="0"/>
                </a:cxn>
                <a:cxn ang="0">
                  <a:pos x="0" y="475"/>
                </a:cxn>
                <a:cxn ang="0">
                  <a:pos x="995" y="928"/>
                </a:cxn>
                <a:cxn ang="0">
                  <a:pos x="1524" y="416"/>
                </a:cxn>
                <a:cxn ang="0">
                  <a:pos x="484" y="492"/>
                </a:cxn>
                <a:cxn ang="0">
                  <a:pos x="266" y="397"/>
                </a:cxn>
                <a:cxn ang="0">
                  <a:pos x="501" y="195"/>
                </a:cxn>
                <a:cxn ang="0">
                  <a:pos x="705" y="278"/>
                </a:cxn>
                <a:cxn ang="0">
                  <a:pos x="484" y="492"/>
                </a:cxn>
              </a:cxnLst>
              <a:rect l="txL" t="txT" r="txR" b="txB"/>
              <a:pathLst>
                <a:path w="1524" h="928">
                  <a:moveTo>
                    <a:pt x="1524" y="416"/>
                  </a:moveTo>
                  <a:lnTo>
                    <a:pt x="529" y="0"/>
                  </a:lnTo>
                  <a:lnTo>
                    <a:pt x="0" y="475"/>
                  </a:lnTo>
                  <a:lnTo>
                    <a:pt x="995" y="928"/>
                  </a:lnTo>
                  <a:lnTo>
                    <a:pt x="1524" y="416"/>
                  </a:lnTo>
                  <a:close/>
                  <a:moveTo>
                    <a:pt x="484" y="492"/>
                  </a:moveTo>
                  <a:lnTo>
                    <a:pt x="266" y="397"/>
                  </a:lnTo>
                  <a:lnTo>
                    <a:pt x="501" y="195"/>
                  </a:lnTo>
                  <a:lnTo>
                    <a:pt x="705" y="278"/>
                  </a:lnTo>
                  <a:lnTo>
                    <a:pt x="484" y="492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7" name="Freeform 10"/>
            <p:cNvSpPr/>
            <p:nvPr/>
          </p:nvSpPr>
          <p:spPr>
            <a:xfrm>
              <a:off x="4043" y="2109"/>
              <a:ext cx="529" cy="577"/>
            </a:xfrm>
            <a:custGeom>
              <a:avLst/>
              <a:gdLst>
                <a:gd name="txL" fmla="*/ 0 w 529"/>
                <a:gd name="txT" fmla="*/ 0 h 577"/>
                <a:gd name="txR" fmla="*/ 529 w 529"/>
                <a:gd name="txB" fmla="*/ 577 h 577"/>
              </a:gdLst>
              <a:ahLst/>
              <a:cxnLst>
                <a:cxn ang="0">
                  <a:pos x="0" y="577"/>
                </a:cxn>
                <a:cxn ang="0">
                  <a:pos x="529" y="50"/>
                </a:cxn>
                <a:cxn ang="0">
                  <a:pos x="529" y="0"/>
                </a:cxn>
                <a:cxn ang="0">
                  <a:pos x="0" y="527"/>
                </a:cxn>
                <a:cxn ang="0">
                  <a:pos x="0" y="577"/>
                </a:cxn>
              </a:cxnLst>
              <a:rect l="txL" t="txT" r="txR" b="txB"/>
              <a:pathLst>
                <a:path w="529" h="577">
                  <a:moveTo>
                    <a:pt x="0" y="577"/>
                  </a:moveTo>
                  <a:lnTo>
                    <a:pt x="529" y="50"/>
                  </a:lnTo>
                  <a:lnTo>
                    <a:pt x="529" y="0"/>
                  </a:lnTo>
                  <a:lnTo>
                    <a:pt x="0" y="527"/>
                  </a:lnTo>
                  <a:lnTo>
                    <a:pt x="0" y="577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  <p:sp>
          <p:nvSpPr>
            <p:cNvPr id="6158" name="Freeform 11"/>
            <p:cNvSpPr/>
            <p:nvPr/>
          </p:nvSpPr>
          <p:spPr>
            <a:xfrm>
              <a:off x="3108" y="2242"/>
              <a:ext cx="1524" cy="584"/>
            </a:xfrm>
            <a:custGeom>
              <a:avLst/>
              <a:gdLst>
                <a:gd name="txL" fmla="*/ 0 w 1524"/>
                <a:gd name="txT" fmla="*/ 0 h 584"/>
                <a:gd name="txR" fmla="*/ 1524 w 1524"/>
                <a:gd name="txB" fmla="*/ 584 h 584"/>
              </a:gdLst>
              <a:ahLst/>
              <a:cxnLst>
                <a:cxn ang="0">
                  <a:pos x="1379" y="0"/>
                </a:cxn>
                <a:cxn ang="0">
                  <a:pos x="935" y="444"/>
                </a:cxn>
                <a:cxn ang="0">
                  <a:pos x="935" y="444"/>
                </a:cxn>
                <a:cxn ang="0">
                  <a:pos x="911" y="465"/>
                </a:cxn>
                <a:cxn ang="0">
                  <a:pos x="64" y="73"/>
                </a:cxn>
                <a:cxn ang="0">
                  <a:pos x="0" y="128"/>
                </a:cxn>
                <a:cxn ang="0">
                  <a:pos x="994" y="584"/>
                </a:cxn>
                <a:cxn ang="0">
                  <a:pos x="1524" y="69"/>
                </a:cxn>
                <a:cxn ang="0">
                  <a:pos x="1379" y="0"/>
                </a:cxn>
              </a:cxnLst>
              <a:rect l="txL" t="txT" r="txR" b="txB"/>
              <a:pathLst>
                <a:path w="1524" h="584">
                  <a:moveTo>
                    <a:pt x="1379" y="0"/>
                  </a:moveTo>
                  <a:lnTo>
                    <a:pt x="935" y="444"/>
                  </a:lnTo>
                  <a:lnTo>
                    <a:pt x="935" y="444"/>
                  </a:lnTo>
                  <a:lnTo>
                    <a:pt x="911" y="465"/>
                  </a:lnTo>
                  <a:lnTo>
                    <a:pt x="64" y="73"/>
                  </a:lnTo>
                  <a:lnTo>
                    <a:pt x="0" y="128"/>
                  </a:lnTo>
                  <a:lnTo>
                    <a:pt x="994" y="584"/>
                  </a:lnTo>
                  <a:lnTo>
                    <a:pt x="1524" y="69"/>
                  </a:lnTo>
                  <a:lnTo>
                    <a:pt x="1379" y="0"/>
                  </a:lnTo>
                  <a:close/>
                </a:path>
              </a:pathLst>
            </a:custGeom>
            <a:solidFill>
              <a:srgbClr val="953B4C"/>
            </a:solidFill>
            <a:ln w="9525">
              <a:noFill/>
            </a:ln>
          </p:spPr>
          <p:txBody>
            <a:bodyPr/>
            <a:p>
              <a:pPr>
                <a:buNone/>
              </a:pPr>
              <a:endParaRPr lang="zh-CN" altLang="en-US" dirty="0">
                <a:latin typeface="Calibri" panose="020F0502020204030204" charset="0"/>
                <a:ea typeface="微软雅黑" panose="020B0503020204020204" charset="-122"/>
              </a:endParaRPr>
            </a:p>
          </p:txBody>
        </p:sp>
      </p:grpSp>
      <p:sp>
        <p:nvSpPr>
          <p:cNvPr id="18" name="文本框 17"/>
          <p:cNvSpPr txBox="1"/>
          <p:nvPr>
            <p:custDataLst>
              <p:tags r:id="rId1"/>
            </p:custDataLst>
          </p:nvPr>
        </p:nvSpPr>
        <p:spPr>
          <a:xfrm>
            <a:off x="3679825" y="1421130"/>
            <a:ext cx="7488555" cy="48850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公司名称：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产品产权：自有产权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代理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方案品牌：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******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本项目报价：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万元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需求响应：完全满足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部分满足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免费维保期：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年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免费维保期后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维保费：项目金额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X*%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项目建设周期：***天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endParaRPr lang="zh-CN" altLang="en-US" sz="36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6624320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公司简介、投入人员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二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451993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公司简介（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7327265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本项目投入人力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资源（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8" name="文本框 17"/>
          <p:cNvSpPr txBox="1"/>
          <p:nvPr>
            <p:custDataLst>
              <p:tags r:id="rId1"/>
            </p:custDataLst>
          </p:nvPr>
        </p:nvSpPr>
        <p:spPr>
          <a:xfrm>
            <a:off x="261620" y="941705"/>
            <a:ext cx="10906760" cy="53644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预计投入：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人员构成：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）其中，项目经理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人，项目组人员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其中，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高级工程师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人，工程师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人，助理工程师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人</a:t>
            </a:r>
            <a:endParaRPr lang="zh-CN" altLang="en-US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0" algn="l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）其他人员：</a:t>
            </a:r>
            <a:r>
              <a:rPr lang="en-US" altLang="zh-CN" sz="3200" b="1" dirty="0" smtClean="0"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****</a:t>
            </a:r>
            <a:endParaRPr lang="en-US" altLang="zh-CN" sz="3200" b="1" dirty="0" smtClean="0">
              <a:effectLst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2391173"/>
            <a:ext cx="12192000" cy="2015699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>
              <a:solidFill>
                <a:srgbClr val="AE4446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7070" y="2894330"/>
            <a:ext cx="7275195" cy="935990"/>
          </a:xfrm>
          <a:prstGeom prst="rect">
            <a:avLst/>
          </a:prstGeom>
        </p:spPr>
        <p:txBody>
          <a:bodyPr wrap="square" lIns="91378" tIns="45702" rIns="91378" bIns="45702">
            <a:spAutoFit/>
          </a:bodyPr>
          <a:lstStyle/>
          <a:p>
            <a:pPr algn="l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55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本项目方案内容及亮点</a:t>
            </a:r>
            <a:endParaRPr lang="zh-CN" altLang="en-US" sz="55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216785"/>
            <a:ext cx="12192000" cy="76200"/>
          </a:xfrm>
          <a:prstGeom prst="rect">
            <a:avLst/>
          </a:prstGeom>
          <a:solidFill>
            <a:srgbClr val="95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2" tIns="45718" rIns="91412" bIns="45718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4800" dirty="0"/>
          </a:p>
        </p:txBody>
      </p:sp>
      <p:grpSp>
        <p:nvGrpSpPr>
          <p:cNvPr id="356" name="组合 355"/>
          <p:cNvGrpSpPr/>
          <p:nvPr/>
        </p:nvGrpSpPr>
        <p:grpSpPr>
          <a:xfrm>
            <a:off x="2208530" y="2246630"/>
            <a:ext cx="2124075" cy="212407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45000"/>
              </a:prstClr>
            </a:outerShdw>
          </a:effectLst>
        </p:grpSpPr>
        <p:sp>
          <p:nvSpPr>
            <p:cNvPr id="357" name="同心圆 35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8" name="椭圆 357"/>
            <p:cNvSpPr/>
            <p:nvPr/>
          </p:nvSpPr>
          <p:spPr>
            <a:xfrm>
              <a:off x="392113" y="760413"/>
              <a:ext cx="3825873" cy="38258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359" name="椭圆 358"/>
            <p:cNvSpPr/>
            <p:nvPr/>
          </p:nvSpPr>
          <p:spPr>
            <a:xfrm>
              <a:off x="677459" y="1046749"/>
              <a:ext cx="3253201" cy="325320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241300" dist="101600" dir="1824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6500" b="1" dirty="0">
                  <a:solidFill>
                    <a:srgbClr val="953B4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三</a:t>
              </a:r>
              <a:endParaRPr lang="zh-CN" altLang="en-US" sz="6500" b="1" dirty="0">
                <a:solidFill>
                  <a:srgbClr val="953B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9278817" y="6356350"/>
            <a:ext cx="2743200" cy="365125"/>
          </a:xfrm>
        </p:spPr>
        <p:txBody>
          <a:bodyPr/>
          <a:lstStyle/>
          <a:p>
            <a:fld id="{4A99A888-F0A6-497F-A203-744BF10280CF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5110480"/>
            <a:ext cx="11583670" cy="1716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905" y="27305"/>
            <a:ext cx="6283960" cy="9144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none" lIns="63500" tIns="25400" rIns="63500" bIns="25400" rtlCol="0" anchor="ctr" anchorCtr="0">
            <a:noAutofit/>
          </a:bodyPr>
          <a:lstStyle/>
          <a:p>
            <a:pPr marR="0" defTabSz="914400" fontAlgn="auto">
              <a:spcBef>
                <a:spcPts val="0"/>
              </a:spcBef>
              <a:spcAft>
                <a:spcPts val="800"/>
              </a:spcAft>
              <a:buClrTx/>
              <a:buSzPct val="100000"/>
              <a:buFontTx/>
              <a:buNone/>
              <a:defRPr/>
            </a:pP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本项目方案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亮点（</a:t>
            </a:r>
            <a:r>
              <a:rPr kumimoji="0" lang="en-US" altLang="zh-CN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</a:t>
            </a:r>
            <a:r>
              <a:rPr kumimoji="0" lang="zh-CN" altLang="en-US" sz="3600" b="1" kern="1200" cap="none" spc="160" normalizeH="0" baseline="0" noProof="0" dirty="0" smtClean="0">
                <a:solidFill>
                  <a:srgbClr val="953B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内）</a:t>
            </a:r>
            <a:endParaRPr kumimoji="0" lang="zh-CN" altLang="en-US" sz="3600" b="1" kern="1200" cap="none" spc="160" normalizeH="0" baseline="0" noProof="0" dirty="0" smtClean="0">
              <a:solidFill>
                <a:srgbClr val="953B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679825" y="1030288"/>
            <a:ext cx="8167688" cy="4976813"/>
          </a:xfrm>
          <a:prstGeom prst="rect">
            <a:avLst/>
          </a:prstGeom>
        </p:spPr>
        <p:txBody>
          <a:bodyPr wrap="square" lIns="91438" tIns="45719" rIns="91438" bIns="45719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</p:spTree>
  </p:cSld>
  <p:clrMapOvr>
    <a:masterClrMapping/>
  </p:clrMapOvr>
  <p:transition spd="slow"/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1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2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15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6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7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21.xml><?xml version="1.0" encoding="utf-8"?>
<p:tagLst xmlns:p="http://schemas.openxmlformats.org/presentationml/2006/main">
  <p:tag name="KSO_WM_SLIDE_ITEM_CNT" val="5"/>
</p:tagLst>
</file>

<file path=ppt/tags/tag22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23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3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ags/tag7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8.xml><?xml version="1.0" encoding="utf-8"?>
<p:tagLst xmlns:p="http://schemas.openxmlformats.org/presentationml/2006/main">
  <p:tag name="KSO_WM_BEAUTIFY_FLAG" val=""/>
  <p:tag name="KSO_WM_DIAGRAM_VIRTUALLY_FRAME" val="{&quot;height&quot;:287.15291338582676,&quot;left&quot;:420.8115748031496,&quot;top&quot;:131.11858267716536,&quot;width&quot;:704.3}"/>
</p:tagLst>
</file>

<file path=ppt/tags/tag9.xml><?xml version="1.0" encoding="utf-8"?>
<p:tagLst xmlns:p="http://schemas.openxmlformats.org/presentationml/2006/main">
  <p:tag name="KSO_WM_DIAGRAM_VIRTUALLY_FRAME" val="{&quot;height&quot;:287.15291338582676,&quot;left&quot;:420.8115748031496,&quot;top&quot;:131.11858267716536,&quot;width&quot;:704.3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</Words>
  <Application>WPS 演示</Application>
  <PresentationFormat>宽屏</PresentationFormat>
  <Paragraphs>77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29</cp:revision>
  <dcterms:created xsi:type="dcterms:W3CDTF">2023-08-09T12:44:00Z</dcterms:created>
  <dcterms:modified xsi:type="dcterms:W3CDTF">2026-07-01T02:42:41Z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7BEF409A51ED427C94156A6E6A216055_13</vt:lpwstr>
  </property>
  <property fmtid="{D5CDD505-2E9C-101B-9397-08002B2CF9AE}" pid="3" name="KSOProductBuildVer">
    <vt:lpwstr>2052-12.1.0.26895</vt:lpwstr>
  </property>
</Properties>
</file>